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Основные характеристики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2014.4</c:v>
                </c:pt>
                <c:pt idx="1">
                  <c:v>2132.5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2035.4</c:v>
                </c:pt>
                <c:pt idx="1">
                  <c:v>2157.6999999999998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21</c:v>
                </c:pt>
                <c:pt idx="1">
                  <c:v>25.2</c:v>
                </c:pt>
              </c:numCache>
            </c:numRef>
          </c:val>
        </c:ser>
        <c:overlap val="-47"/>
        <c:axId val="97150464"/>
        <c:axId val="97152000"/>
      </c:barChart>
      <c:catAx>
        <c:axId val="97150464"/>
        <c:scaling>
          <c:orientation val="minMax"/>
        </c:scaling>
        <c:axPos val="b"/>
        <c:majorTickMark val="none"/>
        <c:tickLblPos val="nextTo"/>
        <c:crossAx val="97152000"/>
        <c:crosses val="autoZero"/>
        <c:auto val="1"/>
        <c:lblAlgn val="ctr"/>
        <c:lblOffset val="100"/>
      </c:catAx>
      <c:valAx>
        <c:axId val="97152000"/>
        <c:scaling>
          <c:orientation val="minMax"/>
        </c:scaling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err="1" smtClean="0"/>
                  <a:t>Милл</a:t>
                </a:r>
                <a:r>
                  <a:rPr lang="ru-RU" dirty="0" smtClean="0"/>
                  <a:t>.</a:t>
                </a:r>
                <a:r>
                  <a:rPr lang="ru-RU" baseline="0" dirty="0" smtClean="0"/>
                  <a:t> Руб.</a:t>
                </a:r>
                <a:endParaRPr lang="ru-RU" dirty="0"/>
              </a:p>
            </c:rich>
          </c:tx>
          <c:layout/>
        </c:title>
        <c:numFmt formatCode="General" sourceLinked="1"/>
        <c:majorTickMark val="none"/>
        <c:tickLblPos val="nextTo"/>
        <c:crossAx val="971504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11A7FD-1F5F-4C9C-9760-9BCAAF0349B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BC4671-5593-42CA-98E8-1F386B6CAD1A}">
      <dgm:prSet phldrT="[Текст]"/>
      <dgm:spPr/>
      <dgm:t>
        <a:bodyPr/>
        <a:lstStyle/>
        <a:p>
          <a:r>
            <a:rPr lang="ru-RU" dirty="0" smtClean="0"/>
            <a:t>Налоговые поступления</a:t>
          </a:r>
          <a:endParaRPr lang="ru-RU" dirty="0"/>
        </a:p>
      </dgm:t>
    </dgm:pt>
    <dgm:pt modelId="{5F04AF59-EFF8-438F-BA95-9E0D02439207}" type="parTrans" cxnId="{AB634D5E-BD9C-4081-8ED9-99DC4C433738}">
      <dgm:prSet/>
      <dgm:spPr/>
      <dgm:t>
        <a:bodyPr/>
        <a:lstStyle/>
        <a:p>
          <a:endParaRPr lang="ru-RU"/>
        </a:p>
      </dgm:t>
    </dgm:pt>
    <dgm:pt modelId="{8190E531-0A2B-4DDF-864A-462DB4C571BF}" type="sibTrans" cxnId="{AB634D5E-BD9C-4081-8ED9-99DC4C433738}">
      <dgm:prSet/>
      <dgm:spPr/>
      <dgm:t>
        <a:bodyPr/>
        <a:lstStyle/>
        <a:p>
          <a:endParaRPr lang="ru-RU"/>
        </a:p>
      </dgm:t>
    </dgm:pt>
    <dgm:pt modelId="{7CF64EBD-94D1-4FFC-892A-23F50E9F126B}">
      <dgm:prSet phldrT="[Текст]"/>
      <dgm:spPr/>
      <dgm:t>
        <a:bodyPr/>
        <a:lstStyle/>
        <a:p>
          <a:r>
            <a:rPr lang="ru-RU" dirty="0" smtClean="0"/>
            <a:t>Налоги на прибыль, доходы 319,7 млн.руб.</a:t>
          </a:r>
          <a:endParaRPr lang="ru-RU" dirty="0"/>
        </a:p>
      </dgm:t>
    </dgm:pt>
    <dgm:pt modelId="{24D135E7-C303-4525-9D11-8425FB68F58E}" type="parTrans" cxnId="{4D301D7D-8A23-4C95-AA0A-98AC151F77D9}">
      <dgm:prSet/>
      <dgm:spPr/>
      <dgm:t>
        <a:bodyPr/>
        <a:lstStyle/>
        <a:p>
          <a:endParaRPr lang="ru-RU"/>
        </a:p>
      </dgm:t>
    </dgm:pt>
    <dgm:pt modelId="{C76A174C-E56C-4DF0-A2CD-99042DB47B05}" type="sibTrans" cxnId="{4D301D7D-8A23-4C95-AA0A-98AC151F77D9}">
      <dgm:prSet/>
      <dgm:spPr/>
      <dgm:t>
        <a:bodyPr/>
        <a:lstStyle/>
        <a:p>
          <a:endParaRPr lang="ru-RU"/>
        </a:p>
      </dgm:t>
    </dgm:pt>
    <dgm:pt modelId="{C75A70D8-C401-4DE2-A1D3-E3C8323095A3}">
      <dgm:prSet phldrT="[Текст]"/>
      <dgm:spPr/>
      <dgm:t>
        <a:bodyPr/>
        <a:lstStyle/>
        <a:p>
          <a:r>
            <a:rPr lang="ru-RU" dirty="0" smtClean="0"/>
            <a:t>Налоги на совокупный доход 110,2 млн.руб.</a:t>
          </a:r>
          <a:endParaRPr lang="ru-RU" dirty="0"/>
        </a:p>
      </dgm:t>
    </dgm:pt>
    <dgm:pt modelId="{859C8CA9-7129-4788-B111-23058261ABEB}" type="parTrans" cxnId="{EC1ECE4D-2436-4434-ADC8-D0AB0C000583}">
      <dgm:prSet/>
      <dgm:spPr/>
      <dgm:t>
        <a:bodyPr/>
        <a:lstStyle/>
        <a:p>
          <a:endParaRPr lang="ru-RU"/>
        </a:p>
      </dgm:t>
    </dgm:pt>
    <dgm:pt modelId="{957A5478-6C4D-4562-AE24-DB66B12562D6}" type="sibTrans" cxnId="{EC1ECE4D-2436-4434-ADC8-D0AB0C000583}">
      <dgm:prSet/>
      <dgm:spPr/>
      <dgm:t>
        <a:bodyPr/>
        <a:lstStyle/>
        <a:p>
          <a:endParaRPr lang="ru-RU"/>
        </a:p>
      </dgm:t>
    </dgm:pt>
    <dgm:pt modelId="{9551848D-BD9E-4083-9DFD-AAD8B61790A7}">
      <dgm:prSet phldrT="[Текст]"/>
      <dgm:spPr/>
      <dgm:t>
        <a:bodyPr/>
        <a:lstStyle/>
        <a:p>
          <a:r>
            <a:rPr lang="ru-RU" dirty="0" smtClean="0"/>
            <a:t>Неналоговые доходы</a:t>
          </a:r>
          <a:endParaRPr lang="ru-RU" dirty="0"/>
        </a:p>
      </dgm:t>
    </dgm:pt>
    <dgm:pt modelId="{AC512706-6961-423A-BB41-67414170629F}" type="parTrans" cxnId="{47CC92DC-52FF-4C2B-8BE0-3CBB041670DF}">
      <dgm:prSet/>
      <dgm:spPr/>
      <dgm:t>
        <a:bodyPr/>
        <a:lstStyle/>
        <a:p>
          <a:endParaRPr lang="ru-RU"/>
        </a:p>
      </dgm:t>
    </dgm:pt>
    <dgm:pt modelId="{4937AA45-14FD-42F7-8B11-EA6B11101E12}" type="sibTrans" cxnId="{47CC92DC-52FF-4C2B-8BE0-3CBB041670DF}">
      <dgm:prSet/>
      <dgm:spPr/>
      <dgm:t>
        <a:bodyPr/>
        <a:lstStyle/>
        <a:p>
          <a:endParaRPr lang="ru-RU"/>
        </a:p>
      </dgm:t>
    </dgm:pt>
    <dgm:pt modelId="{C7E70819-56E0-49A5-ACFD-916C569A7A89}">
      <dgm:prSet phldrT="[Текст]"/>
      <dgm:spPr/>
      <dgm:t>
        <a:bodyPr/>
        <a:lstStyle/>
        <a:p>
          <a:r>
            <a:rPr lang="ru-RU" dirty="0" smtClean="0"/>
            <a:t>Доходы от использования имущества 275,3 млн.руб.</a:t>
          </a:r>
          <a:endParaRPr lang="ru-RU" dirty="0"/>
        </a:p>
      </dgm:t>
    </dgm:pt>
    <dgm:pt modelId="{0513DCBE-E988-42E0-9D33-C074C37F97EE}" type="parTrans" cxnId="{C3540A83-1FE4-46F6-A5DF-B2388A994AA8}">
      <dgm:prSet/>
      <dgm:spPr/>
      <dgm:t>
        <a:bodyPr/>
        <a:lstStyle/>
        <a:p>
          <a:endParaRPr lang="ru-RU"/>
        </a:p>
      </dgm:t>
    </dgm:pt>
    <dgm:pt modelId="{1464BD72-5751-4BBE-B7FF-EE06CBA07C83}" type="sibTrans" cxnId="{C3540A83-1FE4-46F6-A5DF-B2388A994AA8}">
      <dgm:prSet/>
      <dgm:spPr/>
      <dgm:t>
        <a:bodyPr/>
        <a:lstStyle/>
        <a:p>
          <a:endParaRPr lang="ru-RU"/>
        </a:p>
      </dgm:t>
    </dgm:pt>
    <dgm:pt modelId="{39E9210A-D1ED-4B81-93A7-2C2D87DC3C92}">
      <dgm:prSet phldrT="[Текст]"/>
      <dgm:spPr/>
      <dgm:t>
        <a:bodyPr/>
        <a:lstStyle/>
        <a:p>
          <a:r>
            <a:rPr lang="ru-RU" dirty="0" smtClean="0"/>
            <a:t>Безвозмездные поступления</a:t>
          </a:r>
          <a:endParaRPr lang="ru-RU" dirty="0"/>
        </a:p>
      </dgm:t>
    </dgm:pt>
    <dgm:pt modelId="{BA39F736-1BBE-4F1B-8047-C4B37D123602}" type="parTrans" cxnId="{A14663FC-B41B-4005-98EE-3D698738C46C}">
      <dgm:prSet/>
      <dgm:spPr/>
      <dgm:t>
        <a:bodyPr/>
        <a:lstStyle/>
        <a:p>
          <a:endParaRPr lang="ru-RU"/>
        </a:p>
      </dgm:t>
    </dgm:pt>
    <dgm:pt modelId="{CA27E3C2-11B5-4F55-9C65-2ECF4881D111}" type="sibTrans" cxnId="{A14663FC-B41B-4005-98EE-3D698738C46C}">
      <dgm:prSet/>
      <dgm:spPr/>
      <dgm:t>
        <a:bodyPr/>
        <a:lstStyle/>
        <a:p>
          <a:endParaRPr lang="ru-RU"/>
        </a:p>
      </dgm:t>
    </dgm:pt>
    <dgm:pt modelId="{3E7BBDFD-35BB-40F2-B134-5089EFD491F0}">
      <dgm:prSet phldrT="[Текст]"/>
      <dgm:spPr/>
      <dgm:t>
        <a:bodyPr/>
        <a:lstStyle/>
        <a:p>
          <a:r>
            <a:rPr lang="ru-RU" dirty="0" smtClean="0"/>
            <a:t>Поступления от бюджетов других уровней 1286,1 млн.руб.</a:t>
          </a:r>
          <a:endParaRPr lang="ru-RU" dirty="0"/>
        </a:p>
      </dgm:t>
    </dgm:pt>
    <dgm:pt modelId="{E07EFC89-CA40-4C46-998B-1A6A36B2E1C3}" type="parTrans" cxnId="{ABA6BF62-F1A2-431C-976E-CD5007793683}">
      <dgm:prSet/>
      <dgm:spPr/>
      <dgm:t>
        <a:bodyPr/>
        <a:lstStyle/>
        <a:p>
          <a:endParaRPr lang="ru-RU"/>
        </a:p>
      </dgm:t>
    </dgm:pt>
    <dgm:pt modelId="{01152E19-C7E5-49B3-B559-3D84372A5421}" type="sibTrans" cxnId="{ABA6BF62-F1A2-431C-976E-CD5007793683}">
      <dgm:prSet/>
      <dgm:spPr/>
      <dgm:t>
        <a:bodyPr/>
        <a:lstStyle/>
        <a:p>
          <a:endParaRPr lang="ru-RU"/>
        </a:p>
      </dgm:t>
    </dgm:pt>
    <dgm:pt modelId="{0CF6C8A4-BA31-49C9-8B01-50E0DB164B82}">
      <dgm:prSet phldrT="[Текст]"/>
      <dgm:spPr/>
      <dgm:t>
        <a:bodyPr/>
        <a:lstStyle/>
        <a:p>
          <a:r>
            <a:rPr lang="ru-RU" dirty="0" smtClean="0"/>
            <a:t>Прочие доходы  135,1 млн.руб.</a:t>
          </a:r>
          <a:endParaRPr lang="ru-RU" dirty="0"/>
        </a:p>
      </dgm:t>
    </dgm:pt>
    <dgm:pt modelId="{73221C77-C86C-42EA-8C39-48B4125CB8B3}" type="parTrans" cxnId="{3114EC8E-C92C-47E1-962B-C7D3CE9145BE}">
      <dgm:prSet/>
      <dgm:spPr/>
      <dgm:t>
        <a:bodyPr/>
        <a:lstStyle/>
        <a:p>
          <a:endParaRPr lang="ru-RU"/>
        </a:p>
      </dgm:t>
    </dgm:pt>
    <dgm:pt modelId="{89B2A4DD-4493-4112-8927-409217AACF73}" type="sibTrans" cxnId="{3114EC8E-C92C-47E1-962B-C7D3CE9145BE}">
      <dgm:prSet/>
      <dgm:spPr/>
      <dgm:t>
        <a:bodyPr/>
        <a:lstStyle/>
        <a:p>
          <a:endParaRPr lang="ru-RU"/>
        </a:p>
      </dgm:t>
    </dgm:pt>
    <dgm:pt modelId="{B13BEC6F-24FD-47C9-B43B-727AD1E9DA1E}">
      <dgm:prSet phldrT="[Текст]"/>
      <dgm:spPr/>
      <dgm:t>
        <a:bodyPr/>
        <a:lstStyle/>
        <a:p>
          <a:r>
            <a:rPr lang="ru-RU" dirty="0" smtClean="0"/>
            <a:t>Государственная пошлина 6,1 млн.руб.</a:t>
          </a:r>
          <a:endParaRPr lang="ru-RU" dirty="0"/>
        </a:p>
      </dgm:t>
    </dgm:pt>
    <dgm:pt modelId="{2A40F0B9-90B3-41DC-B7C8-CD2F0F58415C}" type="parTrans" cxnId="{65DAE548-ED41-4DBF-ACB2-3057EB18EA3F}">
      <dgm:prSet/>
      <dgm:spPr/>
      <dgm:t>
        <a:bodyPr/>
        <a:lstStyle/>
        <a:p>
          <a:endParaRPr lang="ru-RU"/>
        </a:p>
      </dgm:t>
    </dgm:pt>
    <dgm:pt modelId="{15163B30-D8A0-4A5A-AAFF-A3481E0F3B43}" type="sibTrans" cxnId="{65DAE548-ED41-4DBF-ACB2-3057EB18EA3F}">
      <dgm:prSet/>
      <dgm:spPr/>
      <dgm:t>
        <a:bodyPr/>
        <a:lstStyle/>
        <a:p>
          <a:endParaRPr lang="ru-RU"/>
        </a:p>
      </dgm:t>
    </dgm:pt>
    <dgm:pt modelId="{373F9241-B765-4724-838E-5C5E9B53CE67}" type="pres">
      <dgm:prSet presAssocID="{0F11A7FD-1F5F-4C9C-9760-9BCAAF0349B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EE2439-D924-47DB-817B-03ED47988752}" type="pres">
      <dgm:prSet presAssocID="{8EBC4671-5593-42CA-98E8-1F386B6CAD1A}" presName="comp" presStyleCnt="0"/>
      <dgm:spPr/>
    </dgm:pt>
    <dgm:pt modelId="{0CC6428E-6E22-47A2-B708-F59D314B1555}" type="pres">
      <dgm:prSet presAssocID="{8EBC4671-5593-42CA-98E8-1F386B6CAD1A}" presName="box" presStyleLbl="node1" presStyleIdx="0" presStyleCnt="3" custLinFactNeighborX="256" custLinFactNeighborY="-3403"/>
      <dgm:spPr/>
      <dgm:t>
        <a:bodyPr/>
        <a:lstStyle/>
        <a:p>
          <a:endParaRPr lang="ru-RU"/>
        </a:p>
      </dgm:t>
    </dgm:pt>
    <dgm:pt modelId="{07DBFDB4-7DDE-403F-B1B1-01C60B22469B}" type="pres">
      <dgm:prSet presAssocID="{8EBC4671-5593-42CA-98E8-1F386B6CAD1A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C9AC059-EF13-4173-A80D-4EFAEFD66F2E}" type="pres">
      <dgm:prSet presAssocID="{8EBC4671-5593-42CA-98E8-1F386B6CAD1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7CB99-9A9F-47DE-B6E3-A1A34C29ADCF}" type="pres">
      <dgm:prSet presAssocID="{8190E531-0A2B-4DDF-864A-462DB4C571BF}" presName="spacer" presStyleCnt="0"/>
      <dgm:spPr/>
    </dgm:pt>
    <dgm:pt modelId="{960AECCE-EC77-4813-A7E3-F1B6DF4A7480}" type="pres">
      <dgm:prSet presAssocID="{9551848D-BD9E-4083-9DFD-AAD8B61790A7}" presName="comp" presStyleCnt="0"/>
      <dgm:spPr/>
    </dgm:pt>
    <dgm:pt modelId="{756A627B-38C6-4E36-9968-E8BE388138ED}" type="pres">
      <dgm:prSet presAssocID="{9551848D-BD9E-4083-9DFD-AAD8B61790A7}" presName="box" presStyleLbl="node1" presStyleIdx="1" presStyleCnt="3"/>
      <dgm:spPr/>
      <dgm:t>
        <a:bodyPr/>
        <a:lstStyle/>
        <a:p>
          <a:endParaRPr lang="ru-RU"/>
        </a:p>
      </dgm:t>
    </dgm:pt>
    <dgm:pt modelId="{961F245C-C7F2-46BC-ABEC-34ADB7593C22}" type="pres">
      <dgm:prSet presAssocID="{9551848D-BD9E-4083-9DFD-AAD8B61790A7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2AA1E8B-85BC-4696-AD64-7B7583076840}" type="pres">
      <dgm:prSet presAssocID="{9551848D-BD9E-4083-9DFD-AAD8B61790A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5BC10-7907-4CB1-B203-2317CFBF699C}" type="pres">
      <dgm:prSet presAssocID="{4937AA45-14FD-42F7-8B11-EA6B11101E12}" presName="spacer" presStyleCnt="0"/>
      <dgm:spPr/>
    </dgm:pt>
    <dgm:pt modelId="{1DCEC273-284C-418C-8346-7779528DE04A}" type="pres">
      <dgm:prSet presAssocID="{39E9210A-D1ED-4B81-93A7-2C2D87DC3C92}" presName="comp" presStyleCnt="0"/>
      <dgm:spPr/>
    </dgm:pt>
    <dgm:pt modelId="{F09A7EEB-9B2D-4930-8AB2-631E8E45D1DB}" type="pres">
      <dgm:prSet presAssocID="{39E9210A-D1ED-4B81-93A7-2C2D87DC3C92}" presName="box" presStyleLbl="node1" presStyleIdx="2" presStyleCnt="3" custLinFactNeighborX="-687" custLinFactNeighborY="-4490"/>
      <dgm:spPr/>
      <dgm:t>
        <a:bodyPr/>
        <a:lstStyle/>
        <a:p>
          <a:endParaRPr lang="ru-RU"/>
        </a:p>
      </dgm:t>
    </dgm:pt>
    <dgm:pt modelId="{4860A1FE-C218-4341-8A26-FC6A67AA7FA7}" type="pres">
      <dgm:prSet presAssocID="{39E9210A-D1ED-4B81-93A7-2C2D87DC3C92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21EFFEC-6DCA-46E5-8543-D2070AAF8711}" type="pres">
      <dgm:prSet presAssocID="{39E9210A-D1ED-4B81-93A7-2C2D87DC3C92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5A2437-B259-4F99-8F07-331D4F6301EF}" type="presOf" srcId="{7CF64EBD-94D1-4FFC-892A-23F50E9F126B}" destId="{0CC6428E-6E22-47A2-B708-F59D314B1555}" srcOrd="0" destOrd="1" presId="urn:microsoft.com/office/officeart/2005/8/layout/vList4"/>
    <dgm:cxn modelId="{61545C77-E71E-4E39-B81E-1F4793222F2A}" type="presOf" srcId="{9551848D-BD9E-4083-9DFD-AAD8B61790A7}" destId="{42AA1E8B-85BC-4696-AD64-7B7583076840}" srcOrd="1" destOrd="0" presId="urn:microsoft.com/office/officeart/2005/8/layout/vList4"/>
    <dgm:cxn modelId="{505D431E-EF7A-4828-8623-61E72EE7E4E8}" type="presOf" srcId="{0CF6C8A4-BA31-49C9-8B01-50E0DB164B82}" destId="{42AA1E8B-85BC-4696-AD64-7B7583076840}" srcOrd="1" destOrd="2" presId="urn:microsoft.com/office/officeart/2005/8/layout/vList4"/>
    <dgm:cxn modelId="{49D41FF9-3CA4-4462-BD56-5EFD8C8FE575}" type="presOf" srcId="{3E7BBDFD-35BB-40F2-B134-5089EFD491F0}" destId="{F09A7EEB-9B2D-4930-8AB2-631E8E45D1DB}" srcOrd="0" destOrd="1" presId="urn:microsoft.com/office/officeart/2005/8/layout/vList4"/>
    <dgm:cxn modelId="{4D301D7D-8A23-4C95-AA0A-98AC151F77D9}" srcId="{8EBC4671-5593-42CA-98E8-1F386B6CAD1A}" destId="{7CF64EBD-94D1-4FFC-892A-23F50E9F126B}" srcOrd="0" destOrd="0" parTransId="{24D135E7-C303-4525-9D11-8425FB68F58E}" sibTransId="{C76A174C-E56C-4DF0-A2CD-99042DB47B05}"/>
    <dgm:cxn modelId="{DB499A30-3785-4AC4-8E42-290019CA2802}" type="presOf" srcId="{8EBC4671-5593-42CA-98E8-1F386B6CAD1A}" destId="{0CC6428E-6E22-47A2-B708-F59D314B1555}" srcOrd="0" destOrd="0" presId="urn:microsoft.com/office/officeart/2005/8/layout/vList4"/>
    <dgm:cxn modelId="{47CC92DC-52FF-4C2B-8BE0-3CBB041670DF}" srcId="{0F11A7FD-1F5F-4C9C-9760-9BCAAF0349B1}" destId="{9551848D-BD9E-4083-9DFD-AAD8B61790A7}" srcOrd="1" destOrd="0" parTransId="{AC512706-6961-423A-BB41-67414170629F}" sibTransId="{4937AA45-14FD-42F7-8B11-EA6B11101E12}"/>
    <dgm:cxn modelId="{AB634D5E-BD9C-4081-8ED9-99DC4C433738}" srcId="{0F11A7FD-1F5F-4C9C-9760-9BCAAF0349B1}" destId="{8EBC4671-5593-42CA-98E8-1F386B6CAD1A}" srcOrd="0" destOrd="0" parTransId="{5F04AF59-EFF8-438F-BA95-9E0D02439207}" sibTransId="{8190E531-0A2B-4DDF-864A-462DB4C571BF}"/>
    <dgm:cxn modelId="{1992957F-1059-4176-BD75-DBC13D2DC274}" type="presOf" srcId="{39E9210A-D1ED-4B81-93A7-2C2D87DC3C92}" destId="{621EFFEC-6DCA-46E5-8543-D2070AAF8711}" srcOrd="1" destOrd="0" presId="urn:microsoft.com/office/officeart/2005/8/layout/vList4"/>
    <dgm:cxn modelId="{92E1AC6A-54C0-44D9-923C-B77F92C72897}" type="presOf" srcId="{C75A70D8-C401-4DE2-A1D3-E3C8323095A3}" destId="{0CC6428E-6E22-47A2-B708-F59D314B1555}" srcOrd="0" destOrd="2" presId="urn:microsoft.com/office/officeart/2005/8/layout/vList4"/>
    <dgm:cxn modelId="{EC1ECE4D-2436-4434-ADC8-D0AB0C000583}" srcId="{8EBC4671-5593-42CA-98E8-1F386B6CAD1A}" destId="{C75A70D8-C401-4DE2-A1D3-E3C8323095A3}" srcOrd="1" destOrd="0" parTransId="{859C8CA9-7129-4788-B111-23058261ABEB}" sibTransId="{957A5478-6C4D-4562-AE24-DB66B12562D6}"/>
    <dgm:cxn modelId="{12E3399E-2BC8-4A39-A950-83361E4812C4}" type="presOf" srcId="{C7E70819-56E0-49A5-ACFD-916C569A7A89}" destId="{756A627B-38C6-4E36-9968-E8BE388138ED}" srcOrd="0" destOrd="1" presId="urn:microsoft.com/office/officeart/2005/8/layout/vList4"/>
    <dgm:cxn modelId="{985A3263-E2B8-4AAF-AFFC-C8B2E233395D}" type="presOf" srcId="{39E9210A-D1ED-4B81-93A7-2C2D87DC3C92}" destId="{F09A7EEB-9B2D-4930-8AB2-631E8E45D1DB}" srcOrd="0" destOrd="0" presId="urn:microsoft.com/office/officeart/2005/8/layout/vList4"/>
    <dgm:cxn modelId="{319628EC-9CA5-4AA3-893D-9554C4DEC229}" type="presOf" srcId="{9551848D-BD9E-4083-9DFD-AAD8B61790A7}" destId="{756A627B-38C6-4E36-9968-E8BE388138ED}" srcOrd="0" destOrd="0" presId="urn:microsoft.com/office/officeart/2005/8/layout/vList4"/>
    <dgm:cxn modelId="{26D33838-4C10-4384-B3CB-D937EA8E6757}" type="presOf" srcId="{0F11A7FD-1F5F-4C9C-9760-9BCAAF0349B1}" destId="{373F9241-B765-4724-838E-5C5E9B53CE67}" srcOrd="0" destOrd="0" presId="urn:microsoft.com/office/officeart/2005/8/layout/vList4"/>
    <dgm:cxn modelId="{C199B925-7E4A-4152-85DF-33E8C13710E3}" type="presOf" srcId="{8EBC4671-5593-42CA-98E8-1F386B6CAD1A}" destId="{4C9AC059-EF13-4173-A80D-4EFAEFD66F2E}" srcOrd="1" destOrd="0" presId="urn:microsoft.com/office/officeart/2005/8/layout/vList4"/>
    <dgm:cxn modelId="{AF1F4B89-D601-4D0B-B11C-F17ADDABDEC5}" type="presOf" srcId="{0CF6C8A4-BA31-49C9-8B01-50E0DB164B82}" destId="{756A627B-38C6-4E36-9968-E8BE388138ED}" srcOrd="0" destOrd="2" presId="urn:microsoft.com/office/officeart/2005/8/layout/vList4"/>
    <dgm:cxn modelId="{3452707A-6B6A-468A-899E-0D9D45B51515}" type="presOf" srcId="{3E7BBDFD-35BB-40F2-B134-5089EFD491F0}" destId="{621EFFEC-6DCA-46E5-8543-D2070AAF8711}" srcOrd="1" destOrd="1" presId="urn:microsoft.com/office/officeart/2005/8/layout/vList4"/>
    <dgm:cxn modelId="{ABA6BF62-F1A2-431C-976E-CD5007793683}" srcId="{39E9210A-D1ED-4B81-93A7-2C2D87DC3C92}" destId="{3E7BBDFD-35BB-40F2-B134-5089EFD491F0}" srcOrd="0" destOrd="0" parTransId="{E07EFC89-CA40-4C46-998B-1A6A36B2E1C3}" sibTransId="{01152E19-C7E5-49B3-B559-3D84372A5421}"/>
    <dgm:cxn modelId="{CAB9423C-0E2D-4E3B-8466-69AA77286647}" type="presOf" srcId="{C75A70D8-C401-4DE2-A1D3-E3C8323095A3}" destId="{4C9AC059-EF13-4173-A80D-4EFAEFD66F2E}" srcOrd="1" destOrd="2" presId="urn:microsoft.com/office/officeart/2005/8/layout/vList4"/>
    <dgm:cxn modelId="{C3540A83-1FE4-46F6-A5DF-B2388A994AA8}" srcId="{9551848D-BD9E-4083-9DFD-AAD8B61790A7}" destId="{C7E70819-56E0-49A5-ACFD-916C569A7A89}" srcOrd="0" destOrd="0" parTransId="{0513DCBE-E988-42E0-9D33-C074C37F97EE}" sibTransId="{1464BD72-5751-4BBE-B7FF-EE06CBA07C83}"/>
    <dgm:cxn modelId="{A101BC16-BC42-48A5-B7B8-C4BFFA2D4740}" type="presOf" srcId="{B13BEC6F-24FD-47C9-B43B-727AD1E9DA1E}" destId="{0CC6428E-6E22-47A2-B708-F59D314B1555}" srcOrd="0" destOrd="3" presId="urn:microsoft.com/office/officeart/2005/8/layout/vList4"/>
    <dgm:cxn modelId="{65DAE548-ED41-4DBF-ACB2-3057EB18EA3F}" srcId="{8EBC4671-5593-42CA-98E8-1F386B6CAD1A}" destId="{B13BEC6F-24FD-47C9-B43B-727AD1E9DA1E}" srcOrd="2" destOrd="0" parTransId="{2A40F0B9-90B3-41DC-B7C8-CD2F0F58415C}" sibTransId="{15163B30-D8A0-4A5A-AAFF-A3481E0F3B43}"/>
    <dgm:cxn modelId="{624662F1-0A27-41FF-98A8-957997F1E125}" type="presOf" srcId="{B13BEC6F-24FD-47C9-B43B-727AD1E9DA1E}" destId="{4C9AC059-EF13-4173-A80D-4EFAEFD66F2E}" srcOrd="1" destOrd="3" presId="urn:microsoft.com/office/officeart/2005/8/layout/vList4"/>
    <dgm:cxn modelId="{2C40EA13-D6EC-4BE4-9A91-4137650DB83E}" type="presOf" srcId="{7CF64EBD-94D1-4FFC-892A-23F50E9F126B}" destId="{4C9AC059-EF13-4173-A80D-4EFAEFD66F2E}" srcOrd="1" destOrd="1" presId="urn:microsoft.com/office/officeart/2005/8/layout/vList4"/>
    <dgm:cxn modelId="{412C835A-7DC8-4470-9487-1A2F0B3961C3}" type="presOf" srcId="{C7E70819-56E0-49A5-ACFD-916C569A7A89}" destId="{42AA1E8B-85BC-4696-AD64-7B7583076840}" srcOrd="1" destOrd="1" presId="urn:microsoft.com/office/officeart/2005/8/layout/vList4"/>
    <dgm:cxn modelId="{A14663FC-B41B-4005-98EE-3D698738C46C}" srcId="{0F11A7FD-1F5F-4C9C-9760-9BCAAF0349B1}" destId="{39E9210A-D1ED-4B81-93A7-2C2D87DC3C92}" srcOrd="2" destOrd="0" parTransId="{BA39F736-1BBE-4F1B-8047-C4B37D123602}" sibTransId="{CA27E3C2-11B5-4F55-9C65-2ECF4881D111}"/>
    <dgm:cxn modelId="{3114EC8E-C92C-47E1-962B-C7D3CE9145BE}" srcId="{9551848D-BD9E-4083-9DFD-AAD8B61790A7}" destId="{0CF6C8A4-BA31-49C9-8B01-50E0DB164B82}" srcOrd="1" destOrd="0" parTransId="{73221C77-C86C-42EA-8C39-48B4125CB8B3}" sibTransId="{89B2A4DD-4493-4112-8927-409217AACF73}"/>
    <dgm:cxn modelId="{15B61D42-813E-4EC5-8A0C-C4E964754C60}" type="presParOf" srcId="{373F9241-B765-4724-838E-5C5E9B53CE67}" destId="{FEEE2439-D924-47DB-817B-03ED47988752}" srcOrd="0" destOrd="0" presId="urn:microsoft.com/office/officeart/2005/8/layout/vList4"/>
    <dgm:cxn modelId="{AB12E58A-51BF-4B86-88AD-B0B198C57720}" type="presParOf" srcId="{FEEE2439-D924-47DB-817B-03ED47988752}" destId="{0CC6428E-6E22-47A2-B708-F59D314B1555}" srcOrd="0" destOrd="0" presId="urn:microsoft.com/office/officeart/2005/8/layout/vList4"/>
    <dgm:cxn modelId="{C20FBC56-B626-41B0-880A-42945FFC1CDC}" type="presParOf" srcId="{FEEE2439-D924-47DB-817B-03ED47988752}" destId="{07DBFDB4-7DDE-403F-B1B1-01C60B22469B}" srcOrd="1" destOrd="0" presId="urn:microsoft.com/office/officeart/2005/8/layout/vList4"/>
    <dgm:cxn modelId="{C659FDCC-5AC1-4F46-AEBC-6DE66C9099B6}" type="presParOf" srcId="{FEEE2439-D924-47DB-817B-03ED47988752}" destId="{4C9AC059-EF13-4173-A80D-4EFAEFD66F2E}" srcOrd="2" destOrd="0" presId="urn:microsoft.com/office/officeart/2005/8/layout/vList4"/>
    <dgm:cxn modelId="{7541BE63-4420-4B69-AA5A-9CA127AB8639}" type="presParOf" srcId="{373F9241-B765-4724-838E-5C5E9B53CE67}" destId="{EDE7CB99-9A9F-47DE-B6E3-A1A34C29ADCF}" srcOrd="1" destOrd="0" presId="urn:microsoft.com/office/officeart/2005/8/layout/vList4"/>
    <dgm:cxn modelId="{8B79A2A3-015D-492F-A3E1-A8B8784185C9}" type="presParOf" srcId="{373F9241-B765-4724-838E-5C5E9B53CE67}" destId="{960AECCE-EC77-4813-A7E3-F1B6DF4A7480}" srcOrd="2" destOrd="0" presId="urn:microsoft.com/office/officeart/2005/8/layout/vList4"/>
    <dgm:cxn modelId="{4D211281-E19F-4880-BBBC-924B52F228F9}" type="presParOf" srcId="{960AECCE-EC77-4813-A7E3-F1B6DF4A7480}" destId="{756A627B-38C6-4E36-9968-E8BE388138ED}" srcOrd="0" destOrd="0" presId="urn:microsoft.com/office/officeart/2005/8/layout/vList4"/>
    <dgm:cxn modelId="{5D9EC9DA-7C98-4EE8-829B-E9AFA2B2FF87}" type="presParOf" srcId="{960AECCE-EC77-4813-A7E3-F1B6DF4A7480}" destId="{961F245C-C7F2-46BC-ABEC-34ADB7593C22}" srcOrd="1" destOrd="0" presId="urn:microsoft.com/office/officeart/2005/8/layout/vList4"/>
    <dgm:cxn modelId="{88AF4939-5B32-49FE-A9D4-9129AE20739A}" type="presParOf" srcId="{960AECCE-EC77-4813-A7E3-F1B6DF4A7480}" destId="{42AA1E8B-85BC-4696-AD64-7B7583076840}" srcOrd="2" destOrd="0" presId="urn:microsoft.com/office/officeart/2005/8/layout/vList4"/>
    <dgm:cxn modelId="{EFE8DB01-34F7-44E2-B12A-34D5C43A37F1}" type="presParOf" srcId="{373F9241-B765-4724-838E-5C5E9B53CE67}" destId="{CD15BC10-7907-4CB1-B203-2317CFBF699C}" srcOrd="3" destOrd="0" presId="urn:microsoft.com/office/officeart/2005/8/layout/vList4"/>
    <dgm:cxn modelId="{847DA7D5-2050-472B-8B05-5665E9999EC7}" type="presParOf" srcId="{373F9241-B765-4724-838E-5C5E9B53CE67}" destId="{1DCEC273-284C-418C-8346-7779528DE04A}" srcOrd="4" destOrd="0" presId="urn:microsoft.com/office/officeart/2005/8/layout/vList4"/>
    <dgm:cxn modelId="{A48B5EDE-8FD2-4F9C-B95C-1F365C733737}" type="presParOf" srcId="{1DCEC273-284C-418C-8346-7779528DE04A}" destId="{F09A7EEB-9B2D-4930-8AB2-631E8E45D1DB}" srcOrd="0" destOrd="0" presId="urn:microsoft.com/office/officeart/2005/8/layout/vList4"/>
    <dgm:cxn modelId="{E68319CA-E56C-4195-9CBC-917FA6A479AB}" type="presParOf" srcId="{1DCEC273-284C-418C-8346-7779528DE04A}" destId="{4860A1FE-C218-4341-8A26-FC6A67AA7FA7}" srcOrd="1" destOrd="0" presId="urn:microsoft.com/office/officeart/2005/8/layout/vList4"/>
    <dgm:cxn modelId="{8E666C45-1B17-41E7-9DB4-02025502C08F}" type="presParOf" srcId="{1DCEC273-284C-418C-8346-7779528DE04A}" destId="{621EFFEC-6DCA-46E5-8543-D2070AAF871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397520-C8C6-4C69-AD97-F78A23374F57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E4E3A8-76C3-4E04-945A-A71CC1614B37}">
      <dgm:prSet phldrT="[Текст]" custT="1"/>
      <dgm:spPr/>
      <dgm:t>
        <a:bodyPr/>
        <a:lstStyle/>
        <a:p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Социальная сфера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dgm:t>
    </dgm:pt>
    <dgm:pt modelId="{0CCF6453-3D10-4E12-8124-082CAADA7094}" type="parTrans" cxnId="{F7811988-3FE8-4CAC-A3CD-AE228F1B12A7}">
      <dgm:prSet/>
      <dgm:spPr/>
      <dgm:t>
        <a:bodyPr/>
        <a:lstStyle/>
        <a:p>
          <a:endParaRPr lang="ru-RU"/>
        </a:p>
      </dgm:t>
    </dgm:pt>
    <dgm:pt modelId="{09A0F40D-7C30-45DF-AA6A-A92B382FC2A0}" type="sibTrans" cxnId="{F7811988-3FE8-4CAC-A3CD-AE228F1B12A7}">
      <dgm:prSet/>
      <dgm:spPr/>
      <dgm:t>
        <a:bodyPr/>
        <a:lstStyle/>
        <a:p>
          <a:endParaRPr lang="ru-RU"/>
        </a:p>
      </dgm:t>
    </dgm:pt>
    <dgm:pt modelId="{D9908BE0-5A73-46BE-B80C-4CE262A58CA3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Образование 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1471,0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B0BA7A90-E254-4353-8D13-F3001FB434E2}" type="parTrans" cxnId="{4B93C7E5-5415-4C2A-A31E-05730C4B73A9}">
      <dgm:prSet/>
      <dgm:spPr/>
      <dgm:t>
        <a:bodyPr/>
        <a:lstStyle/>
        <a:p>
          <a:endParaRPr lang="ru-RU"/>
        </a:p>
      </dgm:t>
    </dgm:pt>
    <dgm:pt modelId="{E0580DB4-09F2-4A64-8678-46BFBABD7ACF}" type="sibTrans" cxnId="{4B93C7E5-5415-4C2A-A31E-05730C4B73A9}">
      <dgm:prSet/>
      <dgm:spPr/>
      <dgm:t>
        <a:bodyPr/>
        <a:lstStyle/>
        <a:p>
          <a:endParaRPr lang="ru-RU"/>
        </a:p>
      </dgm:t>
    </dgm:pt>
    <dgm:pt modelId="{ED2127B7-C899-4797-ACB4-3D29BAECA554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Социальная политика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182,5млн.руб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5AE6D696-48A6-430F-A9B6-9510AC6864B4}" type="parTrans" cxnId="{773DBBCB-8F4B-458F-8590-135FDDD83B86}">
      <dgm:prSet/>
      <dgm:spPr/>
      <dgm:t>
        <a:bodyPr/>
        <a:lstStyle/>
        <a:p>
          <a:endParaRPr lang="ru-RU"/>
        </a:p>
      </dgm:t>
    </dgm:pt>
    <dgm:pt modelId="{7A269223-8B04-4F82-9A75-1F6135493695}" type="sibTrans" cxnId="{773DBBCB-8F4B-458F-8590-135FDDD83B86}">
      <dgm:prSet/>
      <dgm:spPr/>
      <dgm:t>
        <a:bodyPr/>
        <a:lstStyle/>
        <a:p>
          <a:endParaRPr lang="ru-RU"/>
        </a:p>
      </dgm:t>
    </dgm:pt>
    <dgm:pt modelId="{E08DCF38-848C-445A-89C5-C1FFB8FDBC9F}">
      <dgm:prSet phldrT="[Текст]" custT="1"/>
      <dgm:spPr/>
      <dgm:t>
        <a:bodyPr/>
        <a:lstStyle/>
        <a:p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Прочие расходы </a:t>
          </a:r>
          <a:endParaRPr lang="ru-RU" sz="1050" b="1" dirty="0">
            <a:latin typeface="Times New Roman" pitchFamily="18" charset="0"/>
            <a:cs typeface="Times New Roman" pitchFamily="18" charset="0"/>
          </a:endParaRPr>
        </a:p>
      </dgm:t>
    </dgm:pt>
    <dgm:pt modelId="{8B612D21-F99A-4984-BB46-C315CEFAD026}" type="parTrans" cxnId="{B5A85253-309B-4E5B-B256-4D949B15059E}">
      <dgm:prSet/>
      <dgm:spPr/>
      <dgm:t>
        <a:bodyPr/>
        <a:lstStyle/>
        <a:p>
          <a:endParaRPr lang="ru-RU"/>
        </a:p>
      </dgm:t>
    </dgm:pt>
    <dgm:pt modelId="{0469D0D9-7B25-43B7-8EF8-07BA3698DA6A}" type="sibTrans" cxnId="{B5A85253-309B-4E5B-B256-4D949B15059E}">
      <dgm:prSet/>
      <dgm:spPr/>
      <dgm:t>
        <a:bodyPr/>
        <a:lstStyle/>
        <a:p>
          <a:endParaRPr lang="ru-RU"/>
        </a:p>
      </dgm:t>
    </dgm:pt>
    <dgm:pt modelId="{B27F1F25-56CD-4782-A3E8-E7E0A1F36D2F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Общегосударственные расходы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209,9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млн. руб.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27F34F2E-EFE9-4167-AA80-300F3BCC7DE0}" type="parTrans" cxnId="{AA9276F9-4981-468E-881D-15B43B23EDE7}">
      <dgm:prSet/>
      <dgm:spPr/>
      <dgm:t>
        <a:bodyPr/>
        <a:lstStyle/>
        <a:p>
          <a:endParaRPr lang="ru-RU"/>
        </a:p>
      </dgm:t>
    </dgm:pt>
    <dgm:pt modelId="{8D5B9D7E-AEF0-4D9B-9A77-BA9C3BE48BA3}" type="sibTrans" cxnId="{AA9276F9-4981-468E-881D-15B43B23EDE7}">
      <dgm:prSet/>
      <dgm:spPr/>
      <dgm:t>
        <a:bodyPr/>
        <a:lstStyle/>
        <a:p>
          <a:endParaRPr lang="ru-RU"/>
        </a:p>
      </dgm:t>
    </dgm:pt>
    <dgm:pt modelId="{825B4CAB-D44C-4DAF-A91C-4769F03CDBE5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Культура и СМИ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62,1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241AB884-9615-40EC-9F36-730AF1BA639A}" type="parTrans" cxnId="{F5AA84AE-4E04-46D2-A2F8-C857091D89C8}">
      <dgm:prSet/>
      <dgm:spPr/>
      <dgm:t>
        <a:bodyPr/>
        <a:lstStyle/>
        <a:p>
          <a:endParaRPr lang="ru-RU"/>
        </a:p>
      </dgm:t>
    </dgm:pt>
    <dgm:pt modelId="{7511CA82-7092-4DB0-BDF3-E6F030A3DB45}" type="sibTrans" cxnId="{F5AA84AE-4E04-46D2-A2F8-C857091D89C8}">
      <dgm:prSet/>
      <dgm:spPr/>
      <dgm:t>
        <a:bodyPr/>
        <a:lstStyle/>
        <a:p>
          <a:endParaRPr lang="ru-RU"/>
        </a:p>
      </dgm:t>
    </dgm:pt>
    <dgm:pt modelId="{1706AE83-9A62-4032-ABF2-9B6CA438E03D}">
      <dgm:prSet phldrT="[Текст]" custT="1"/>
      <dgm:spPr/>
      <dgm:t>
        <a:bodyPr/>
        <a:lstStyle/>
        <a:p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Физическая культура и спорт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1,7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dgm:t>
    </dgm:pt>
    <dgm:pt modelId="{098E2579-5188-4DC2-B452-CAB5ED01ED2A}" type="parTrans" cxnId="{6BBB6820-D61E-4A52-90CD-713949BE7AB8}">
      <dgm:prSet/>
      <dgm:spPr/>
      <dgm:t>
        <a:bodyPr/>
        <a:lstStyle/>
        <a:p>
          <a:endParaRPr lang="ru-RU"/>
        </a:p>
      </dgm:t>
    </dgm:pt>
    <dgm:pt modelId="{4087D226-9497-4397-9ACB-3A020C51BF78}" type="sibTrans" cxnId="{6BBB6820-D61E-4A52-90CD-713949BE7AB8}">
      <dgm:prSet/>
      <dgm:spPr/>
      <dgm:t>
        <a:bodyPr/>
        <a:lstStyle/>
        <a:p>
          <a:endParaRPr lang="ru-RU"/>
        </a:p>
      </dgm:t>
    </dgm:pt>
    <dgm:pt modelId="{34991278-B71A-4193-8099-0529515F0E26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Национальная экономика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41,9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7E8865FD-FC2B-4866-A5F9-FC1DFE089FBB}" type="parTrans" cxnId="{5ADC38A0-3CA5-4F16-9ADA-8E318152B847}">
      <dgm:prSet/>
      <dgm:spPr/>
      <dgm:t>
        <a:bodyPr/>
        <a:lstStyle/>
        <a:p>
          <a:endParaRPr lang="ru-RU"/>
        </a:p>
      </dgm:t>
    </dgm:pt>
    <dgm:pt modelId="{E7B6D73B-80BF-40A3-B3A6-9F5E729A002F}" type="sibTrans" cxnId="{5ADC38A0-3CA5-4F16-9ADA-8E318152B847}">
      <dgm:prSet/>
      <dgm:spPr/>
      <dgm:t>
        <a:bodyPr/>
        <a:lstStyle/>
        <a:p>
          <a:endParaRPr lang="ru-RU"/>
        </a:p>
      </dgm:t>
    </dgm:pt>
    <dgm:pt modelId="{93B71A97-4398-41A1-8093-4A5602309E5C}">
      <dgm:prSet phldrT="[Текст]" custT="1"/>
      <dgm:spPr/>
      <dgm:t>
        <a:bodyPr/>
        <a:lstStyle/>
        <a:p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Перечисления поселениям </a:t>
          </a:r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111,5млн.руб</a:t>
          </a:r>
          <a:r>
            <a:rPr lang="ru-RU" sz="1050" b="1" dirty="0" smtClean="0">
              <a:latin typeface="Times New Roman" pitchFamily="18" charset="0"/>
              <a:cs typeface="Times New Roman" pitchFamily="18" charset="0"/>
            </a:rPr>
            <a:t>.</a:t>
          </a:r>
        </a:p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Дотация на выравнивание бюджетной обеспеченности поселений –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40,1млн.руб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5F93EE42-6DFC-4642-B93F-84417052B05F}" type="parTrans" cxnId="{BA62118E-5EEE-4317-B732-1217A23A11C9}">
      <dgm:prSet/>
      <dgm:spPr/>
      <dgm:t>
        <a:bodyPr/>
        <a:lstStyle/>
        <a:p>
          <a:endParaRPr lang="ru-RU"/>
        </a:p>
      </dgm:t>
    </dgm:pt>
    <dgm:pt modelId="{03EEF70E-F5D9-4CD2-BB4E-AE16B368BD1D}" type="sibTrans" cxnId="{BA62118E-5EEE-4317-B732-1217A23A11C9}">
      <dgm:prSet/>
      <dgm:spPr/>
      <dgm:t>
        <a:bodyPr/>
        <a:lstStyle/>
        <a:p>
          <a:endParaRPr lang="ru-RU"/>
        </a:p>
      </dgm:t>
    </dgm:pt>
    <dgm:pt modelId="{4C899A28-3078-4D09-A309-217369ED06DA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Жилищно-коммунальное хозяйство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37,4млн.руб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1942D7AB-6F1C-43E7-AA45-AAF8EC540DFA}" type="parTrans" cxnId="{E646FADC-02BC-4F90-9FAF-29F9F8023E0D}">
      <dgm:prSet/>
      <dgm:spPr/>
      <dgm:t>
        <a:bodyPr/>
        <a:lstStyle/>
        <a:p>
          <a:endParaRPr lang="ru-RU"/>
        </a:p>
      </dgm:t>
    </dgm:pt>
    <dgm:pt modelId="{2B5AF563-AA26-4398-B04C-9059AD0A21B9}" type="sibTrans" cxnId="{E646FADC-02BC-4F90-9FAF-29F9F8023E0D}">
      <dgm:prSet/>
      <dgm:spPr/>
      <dgm:t>
        <a:bodyPr/>
        <a:lstStyle/>
        <a:p>
          <a:endParaRPr lang="ru-RU"/>
        </a:p>
      </dgm:t>
    </dgm:pt>
    <dgm:pt modelId="{17AA5E6F-F7F8-43DC-9724-C6B8C75A5BF6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Национальная безопасность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39,2млн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. руб.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2A7E3C0B-F35B-4C2F-A1D9-C41BA5E73031}" type="parTrans" cxnId="{DE47E684-F9BD-471E-AA40-0794997192D6}">
      <dgm:prSet/>
      <dgm:spPr/>
      <dgm:t>
        <a:bodyPr/>
        <a:lstStyle/>
        <a:p>
          <a:endParaRPr lang="ru-RU"/>
        </a:p>
      </dgm:t>
    </dgm:pt>
    <dgm:pt modelId="{18768AE4-86F3-4907-BBA8-D17384069B18}" type="sibTrans" cxnId="{DE47E684-F9BD-471E-AA40-0794997192D6}">
      <dgm:prSet/>
      <dgm:spPr/>
      <dgm:t>
        <a:bodyPr/>
        <a:lstStyle/>
        <a:p>
          <a:endParaRPr lang="ru-RU"/>
        </a:p>
      </dgm:t>
    </dgm:pt>
    <dgm:pt modelId="{D6015E15-1C33-4068-A4FB-23C433C1EBBE}">
      <dgm:prSet phldrT="[Текст]"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Охрана окружающей среды 0,6 млн.руб.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B35732EA-DCC5-417A-971D-0E0C2E73EE5E}" type="parTrans" cxnId="{51AE7148-82E7-4514-BE1E-EEA0DCFC22CE}">
      <dgm:prSet/>
      <dgm:spPr/>
      <dgm:t>
        <a:bodyPr/>
        <a:lstStyle/>
        <a:p>
          <a:endParaRPr lang="ru-RU"/>
        </a:p>
      </dgm:t>
    </dgm:pt>
    <dgm:pt modelId="{0AFF9A41-065D-446A-8D80-B3529A673C42}" type="sibTrans" cxnId="{51AE7148-82E7-4514-BE1E-EEA0DCFC22CE}">
      <dgm:prSet/>
      <dgm:spPr/>
      <dgm:t>
        <a:bodyPr/>
        <a:lstStyle/>
        <a:p>
          <a:endParaRPr lang="ru-RU"/>
        </a:p>
      </dgm:t>
    </dgm:pt>
    <dgm:pt modelId="{5EA21C48-ABC9-4EA9-9F0F-F0AD5E85791A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Обеспечение сбалансированности бюджетов-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28,9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D1D9DCC9-DBF0-43B7-A492-2ECD3AC75BB0}" type="parTrans" cxnId="{C253D2C6-B782-48E0-91FF-5B9F0D444802}">
      <dgm:prSet/>
      <dgm:spPr/>
      <dgm:t>
        <a:bodyPr/>
        <a:lstStyle/>
        <a:p>
          <a:endParaRPr lang="ru-RU"/>
        </a:p>
      </dgm:t>
    </dgm:pt>
    <dgm:pt modelId="{D284B626-0E5D-4E38-8885-3916BE0E8B07}" type="sibTrans" cxnId="{C253D2C6-B782-48E0-91FF-5B9F0D444802}">
      <dgm:prSet/>
      <dgm:spPr/>
      <dgm:t>
        <a:bodyPr/>
        <a:lstStyle/>
        <a:p>
          <a:endParaRPr lang="ru-RU"/>
        </a:p>
      </dgm:t>
    </dgm:pt>
    <dgm:pt modelId="{1AA2CFD8-CF6C-4EF8-86C8-01E0A10C918C}">
      <dgm:prSet custT="1"/>
      <dgm:spPr/>
      <dgm:t>
        <a:bodyPr/>
        <a:lstStyle/>
        <a:p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На проведение непредвиденных аварийно-восстановительных мероприятий 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42,5 </a:t>
          </a:r>
          <a:r>
            <a:rPr lang="ru-RU" sz="105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050" dirty="0">
            <a:latin typeface="Times New Roman" pitchFamily="18" charset="0"/>
            <a:cs typeface="Times New Roman" pitchFamily="18" charset="0"/>
          </a:endParaRPr>
        </a:p>
      </dgm:t>
    </dgm:pt>
    <dgm:pt modelId="{B66CAABF-2F2A-4E9E-B543-AD531EF9DB98}" type="parTrans" cxnId="{096658D0-AF3A-4575-8E2D-22BA9BCBE314}">
      <dgm:prSet/>
      <dgm:spPr/>
      <dgm:t>
        <a:bodyPr/>
        <a:lstStyle/>
        <a:p>
          <a:endParaRPr lang="ru-RU"/>
        </a:p>
      </dgm:t>
    </dgm:pt>
    <dgm:pt modelId="{8894D3EA-5BD7-4EEC-9947-B04BFAF7E151}" type="sibTrans" cxnId="{096658D0-AF3A-4575-8E2D-22BA9BCBE314}">
      <dgm:prSet/>
      <dgm:spPr/>
      <dgm:t>
        <a:bodyPr/>
        <a:lstStyle/>
        <a:p>
          <a:endParaRPr lang="ru-RU"/>
        </a:p>
      </dgm:t>
    </dgm:pt>
    <dgm:pt modelId="{F03E6E1B-CFB0-4110-B903-26D72684BFC9}" type="pres">
      <dgm:prSet presAssocID="{A6397520-C8C6-4C69-AD97-F78A23374F5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8146A4-2C50-46F5-ADD5-21DFE22E900D}" type="pres">
      <dgm:prSet presAssocID="{C2E4E3A8-76C3-4E04-945A-A71CC1614B37}" presName="comp" presStyleCnt="0"/>
      <dgm:spPr/>
    </dgm:pt>
    <dgm:pt modelId="{EBB44437-1E6C-4DF8-9FF1-D6D6E1B123B7}" type="pres">
      <dgm:prSet presAssocID="{C2E4E3A8-76C3-4E04-945A-A71CC1614B37}" presName="box" presStyleLbl="node1" presStyleIdx="0" presStyleCnt="3" custAng="0" custLinFactNeighborX="-1882" custLinFactNeighborY="0"/>
      <dgm:spPr/>
      <dgm:t>
        <a:bodyPr/>
        <a:lstStyle/>
        <a:p>
          <a:endParaRPr lang="ru-RU"/>
        </a:p>
      </dgm:t>
    </dgm:pt>
    <dgm:pt modelId="{E377826E-3E04-4BEB-8CA7-E00B18C4FD8A}" type="pres">
      <dgm:prSet presAssocID="{C2E4E3A8-76C3-4E04-945A-A71CC1614B37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27AC160-0A7D-4394-958D-A1FDCFB8D7FA}" type="pres">
      <dgm:prSet presAssocID="{C2E4E3A8-76C3-4E04-945A-A71CC1614B37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975E9-65D7-4D77-93DB-FC7D37F01B5B}" type="pres">
      <dgm:prSet presAssocID="{09A0F40D-7C30-45DF-AA6A-A92B382FC2A0}" presName="spacer" presStyleCnt="0"/>
      <dgm:spPr/>
    </dgm:pt>
    <dgm:pt modelId="{23CA31C3-1B79-4FDB-9110-5BF7B9E56587}" type="pres">
      <dgm:prSet presAssocID="{E08DCF38-848C-445A-89C5-C1FFB8FDBC9F}" presName="comp" presStyleCnt="0"/>
      <dgm:spPr/>
    </dgm:pt>
    <dgm:pt modelId="{A0A4B16A-48EF-441E-ADB4-5807A669B186}" type="pres">
      <dgm:prSet presAssocID="{E08DCF38-848C-445A-89C5-C1FFB8FDBC9F}" presName="box" presStyleLbl="node1" presStyleIdx="1" presStyleCnt="3"/>
      <dgm:spPr/>
      <dgm:t>
        <a:bodyPr/>
        <a:lstStyle/>
        <a:p>
          <a:endParaRPr lang="ru-RU"/>
        </a:p>
      </dgm:t>
    </dgm:pt>
    <dgm:pt modelId="{2E0F5AC8-8E57-4464-969E-E8E9BCE4F8A8}" type="pres">
      <dgm:prSet presAssocID="{E08DCF38-848C-445A-89C5-C1FFB8FDBC9F}" presName="img" presStyleLbl="fgImgPlace1" presStyleIdx="1" presStyleCnt="3" custLinFactNeighborX="-6727" custLinFactNeighborY="-420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1A3490B-A1E0-415A-B21B-CADCC736496C}" type="pres">
      <dgm:prSet presAssocID="{E08DCF38-848C-445A-89C5-C1FFB8FDBC9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723ABA-574B-4326-A975-B4C61DCFF73A}" type="pres">
      <dgm:prSet presAssocID="{0469D0D9-7B25-43B7-8EF8-07BA3698DA6A}" presName="spacer" presStyleCnt="0"/>
      <dgm:spPr/>
    </dgm:pt>
    <dgm:pt modelId="{00161E0A-C4AF-49C4-9374-3ECE68909070}" type="pres">
      <dgm:prSet presAssocID="{93B71A97-4398-41A1-8093-4A5602309E5C}" presName="comp" presStyleCnt="0"/>
      <dgm:spPr/>
    </dgm:pt>
    <dgm:pt modelId="{9903DC44-FE4A-4A42-B47F-8FE690A93D6D}" type="pres">
      <dgm:prSet presAssocID="{93B71A97-4398-41A1-8093-4A5602309E5C}" presName="box" presStyleLbl="node1" presStyleIdx="2" presStyleCnt="3"/>
      <dgm:spPr/>
      <dgm:t>
        <a:bodyPr/>
        <a:lstStyle/>
        <a:p>
          <a:endParaRPr lang="ru-RU"/>
        </a:p>
      </dgm:t>
    </dgm:pt>
    <dgm:pt modelId="{5A51E356-FBB0-4415-A451-67231A40E990}" type="pres">
      <dgm:prSet presAssocID="{93B71A97-4398-41A1-8093-4A5602309E5C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D7F5F3A-6049-49B6-8F9B-5D4C216CE75D}" type="pres">
      <dgm:prSet presAssocID="{93B71A97-4398-41A1-8093-4A5602309E5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6FD997-7D35-47C1-A2FF-E0C5DC7C0734}" type="presOf" srcId="{825B4CAB-D44C-4DAF-A91C-4769F03CDBE5}" destId="{EBB44437-1E6C-4DF8-9FF1-D6D6E1B123B7}" srcOrd="0" destOrd="3" presId="urn:microsoft.com/office/officeart/2005/8/layout/vList4"/>
    <dgm:cxn modelId="{96FF303B-DBE2-4DBB-8819-7EB99FEEE397}" type="presOf" srcId="{93B71A97-4398-41A1-8093-4A5602309E5C}" destId="{9903DC44-FE4A-4A42-B47F-8FE690A93D6D}" srcOrd="0" destOrd="0" presId="urn:microsoft.com/office/officeart/2005/8/layout/vList4"/>
    <dgm:cxn modelId="{6BBB6820-D61E-4A52-90CD-713949BE7AB8}" srcId="{C2E4E3A8-76C3-4E04-945A-A71CC1614B37}" destId="{1706AE83-9A62-4032-ABF2-9B6CA438E03D}" srcOrd="3" destOrd="0" parTransId="{098E2579-5188-4DC2-B452-CAB5ED01ED2A}" sibTransId="{4087D226-9497-4397-9ACB-3A020C51BF78}"/>
    <dgm:cxn modelId="{B5469BD5-3DCD-4611-9267-B084319E56F5}" type="presOf" srcId="{D9908BE0-5A73-46BE-B80C-4CE262A58CA3}" destId="{EBB44437-1E6C-4DF8-9FF1-D6D6E1B123B7}" srcOrd="0" destOrd="1" presId="urn:microsoft.com/office/officeart/2005/8/layout/vList4"/>
    <dgm:cxn modelId="{E02A2CD4-6682-4CA5-ACC3-D95372675AAE}" type="presOf" srcId="{4C899A28-3078-4D09-A309-217369ED06DA}" destId="{71A3490B-A1E0-415A-B21B-CADCC736496C}" srcOrd="1" destOrd="3" presId="urn:microsoft.com/office/officeart/2005/8/layout/vList4"/>
    <dgm:cxn modelId="{A9C31A79-EDB6-417D-A494-4A58AF55282E}" type="presOf" srcId="{A6397520-C8C6-4C69-AD97-F78A23374F57}" destId="{F03E6E1B-CFB0-4110-B903-26D72684BFC9}" srcOrd="0" destOrd="0" presId="urn:microsoft.com/office/officeart/2005/8/layout/vList4"/>
    <dgm:cxn modelId="{F87F2559-0840-493F-AC85-8FF795E1AF3D}" type="presOf" srcId="{B27F1F25-56CD-4782-A3E8-E7E0A1F36D2F}" destId="{71A3490B-A1E0-415A-B21B-CADCC736496C}" srcOrd="1" destOrd="1" presId="urn:microsoft.com/office/officeart/2005/8/layout/vList4"/>
    <dgm:cxn modelId="{9BCC0DA5-D5ED-44BF-9F61-3E82E56D1CC6}" type="presOf" srcId="{34991278-B71A-4193-8099-0529515F0E26}" destId="{71A3490B-A1E0-415A-B21B-CADCC736496C}" srcOrd="1" destOrd="2" presId="urn:microsoft.com/office/officeart/2005/8/layout/vList4"/>
    <dgm:cxn modelId="{096658D0-AF3A-4575-8E2D-22BA9BCBE314}" srcId="{93B71A97-4398-41A1-8093-4A5602309E5C}" destId="{1AA2CFD8-CF6C-4EF8-86C8-01E0A10C918C}" srcOrd="1" destOrd="0" parTransId="{B66CAABF-2F2A-4E9E-B543-AD531EF9DB98}" sibTransId="{8894D3EA-5BD7-4EEC-9947-B04BFAF7E151}"/>
    <dgm:cxn modelId="{51AE7148-82E7-4514-BE1E-EEA0DCFC22CE}" srcId="{E08DCF38-848C-445A-89C5-C1FFB8FDBC9F}" destId="{D6015E15-1C33-4068-A4FB-23C433C1EBBE}" srcOrd="4" destOrd="0" parTransId="{B35732EA-DCC5-417A-971D-0E0C2E73EE5E}" sibTransId="{0AFF9A41-065D-446A-8D80-B3529A673C42}"/>
    <dgm:cxn modelId="{DE47E684-F9BD-471E-AA40-0794997192D6}" srcId="{E08DCF38-848C-445A-89C5-C1FFB8FDBC9F}" destId="{17AA5E6F-F7F8-43DC-9724-C6B8C75A5BF6}" srcOrd="3" destOrd="0" parTransId="{2A7E3C0B-F35B-4C2F-A1D9-C41BA5E73031}" sibTransId="{18768AE4-86F3-4907-BBA8-D17384069B18}"/>
    <dgm:cxn modelId="{95525A8F-59FA-442F-81A4-101C035510C1}" type="presOf" srcId="{C2E4E3A8-76C3-4E04-945A-A71CC1614B37}" destId="{EBB44437-1E6C-4DF8-9FF1-D6D6E1B123B7}" srcOrd="0" destOrd="0" presId="urn:microsoft.com/office/officeart/2005/8/layout/vList4"/>
    <dgm:cxn modelId="{9E89D6BE-FEE1-4A41-9382-44D67C17ADF8}" type="presOf" srcId="{1706AE83-9A62-4032-ABF2-9B6CA438E03D}" destId="{EBB44437-1E6C-4DF8-9FF1-D6D6E1B123B7}" srcOrd="0" destOrd="4" presId="urn:microsoft.com/office/officeart/2005/8/layout/vList4"/>
    <dgm:cxn modelId="{C253D2C6-B782-48E0-91FF-5B9F0D444802}" srcId="{93B71A97-4398-41A1-8093-4A5602309E5C}" destId="{5EA21C48-ABC9-4EA9-9F0F-F0AD5E85791A}" srcOrd="0" destOrd="0" parTransId="{D1D9DCC9-DBF0-43B7-A492-2ECD3AC75BB0}" sibTransId="{D284B626-0E5D-4E38-8885-3916BE0E8B07}"/>
    <dgm:cxn modelId="{65F33A4F-72E7-409F-A7D7-7045CF1F14E6}" type="presOf" srcId="{E08DCF38-848C-445A-89C5-C1FFB8FDBC9F}" destId="{A0A4B16A-48EF-441E-ADB4-5807A669B186}" srcOrd="0" destOrd="0" presId="urn:microsoft.com/office/officeart/2005/8/layout/vList4"/>
    <dgm:cxn modelId="{BF82368F-D3BE-4D5A-8E80-93233C323555}" type="presOf" srcId="{1AA2CFD8-CF6C-4EF8-86C8-01E0A10C918C}" destId="{2D7F5F3A-6049-49B6-8F9B-5D4C216CE75D}" srcOrd="1" destOrd="2" presId="urn:microsoft.com/office/officeart/2005/8/layout/vList4"/>
    <dgm:cxn modelId="{DD0D614B-4776-4A64-A6AF-8297D04D946F}" type="presOf" srcId="{E08DCF38-848C-445A-89C5-C1FFB8FDBC9F}" destId="{71A3490B-A1E0-415A-B21B-CADCC736496C}" srcOrd="1" destOrd="0" presId="urn:microsoft.com/office/officeart/2005/8/layout/vList4"/>
    <dgm:cxn modelId="{4B93C7E5-5415-4C2A-A31E-05730C4B73A9}" srcId="{C2E4E3A8-76C3-4E04-945A-A71CC1614B37}" destId="{D9908BE0-5A73-46BE-B80C-4CE262A58CA3}" srcOrd="0" destOrd="0" parTransId="{B0BA7A90-E254-4353-8D13-F3001FB434E2}" sibTransId="{E0580DB4-09F2-4A64-8678-46BFBABD7ACF}"/>
    <dgm:cxn modelId="{BB1AB749-AECE-4BB9-B184-FD29E424D803}" type="presOf" srcId="{1706AE83-9A62-4032-ABF2-9B6CA438E03D}" destId="{727AC160-0A7D-4394-958D-A1FDCFB8D7FA}" srcOrd="1" destOrd="4" presId="urn:microsoft.com/office/officeart/2005/8/layout/vList4"/>
    <dgm:cxn modelId="{E646FADC-02BC-4F90-9FAF-29F9F8023E0D}" srcId="{E08DCF38-848C-445A-89C5-C1FFB8FDBC9F}" destId="{4C899A28-3078-4D09-A309-217369ED06DA}" srcOrd="2" destOrd="0" parTransId="{1942D7AB-6F1C-43E7-AA45-AAF8EC540DFA}" sibTransId="{2B5AF563-AA26-4398-B04C-9059AD0A21B9}"/>
    <dgm:cxn modelId="{CBC35584-6452-45E1-8A12-3A8432CFB22C}" type="presOf" srcId="{D6015E15-1C33-4068-A4FB-23C433C1EBBE}" destId="{71A3490B-A1E0-415A-B21B-CADCC736496C}" srcOrd="1" destOrd="5" presId="urn:microsoft.com/office/officeart/2005/8/layout/vList4"/>
    <dgm:cxn modelId="{B32ECAB1-9C10-4408-92B5-9BBC63B203DA}" type="presOf" srcId="{D9908BE0-5A73-46BE-B80C-4CE262A58CA3}" destId="{727AC160-0A7D-4394-958D-A1FDCFB8D7FA}" srcOrd="1" destOrd="1" presId="urn:microsoft.com/office/officeart/2005/8/layout/vList4"/>
    <dgm:cxn modelId="{D6763F84-874B-411F-ADA4-D53DC6F7B828}" type="presOf" srcId="{17AA5E6F-F7F8-43DC-9724-C6B8C75A5BF6}" destId="{71A3490B-A1E0-415A-B21B-CADCC736496C}" srcOrd="1" destOrd="4" presId="urn:microsoft.com/office/officeart/2005/8/layout/vList4"/>
    <dgm:cxn modelId="{B5A85253-309B-4E5B-B256-4D949B15059E}" srcId="{A6397520-C8C6-4C69-AD97-F78A23374F57}" destId="{E08DCF38-848C-445A-89C5-C1FFB8FDBC9F}" srcOrd="1" destOrd="0" parTransId="{8B612D21-F99A-4984-BB46-C315CEFAD026}" sibTransId="{0469D0D9-7B25-43B7-8EF8-07BA3698DA6A}"/>
    <dgm:cxn modelId="{F5AA84AE-4E04-46D2-A2F8-C857091D89C8}" srcId="{C2E4E3A8-76C3-4E04-945A-A71CC1614B37}" destId="{825B4CAB-D44C-4DAF-A91C-4769F03CDBE5}" srcOrd="2" destOrd="0" parTransId="{241AB884-9615-40EC-9F36-730AF1BA639A}" sibTransId="{7511CA82-7092-4DB0-BDF3-E6F030A3DB45}"/>
    <dgm:cxn modelId="{5AAA69F0-D32D-4FBA-B480-74D1A76E1FF4}" type="presOf" srcId="{C2E4E3A8-76C3-4E04-945A-A71CC1614B37}" destId="{727AC160-0A7D-4394-958D-A1FDCFB8D7FA}" srcOrd="1" destOrd="0" presId="urn:microsoft.com/office/officeart/2005/8/layout/vList4"/>
    <dgm:cxn modelId="{5ADC38A0-3CA5-4F16-9ADA-8E318152B847}" srcId="{E08DCF38-848C-445A-89C5-C1FFB8FDBC9F}" destId="{34991278-B71A-4193-8099-0529515F0E26}" srcOrd="1" destOrd="0" parTransId="{7E8865FD-FC2B-4866-A5F9-FC1DFE089FBB}" sibTransId="{E7B6D73B-80BF-40A3-B3A6-9F5E729A002F}"/>
    <dgm:cxn modelId="{1C501859-F234-4E8A-A44A-5D09A3604E8F}" type="presOf" srcId="{ED2127B7-C899-4797-ACB4-3D29BAECA554}" destId="{EBB44437-1E6C-4DF8-9FF1-D6D6E1B123B7}" srcOrd="0" destOrd="2" presId="urn:microsoft.com/office/officeart/2005/8/layout/vList4"/>
    <dgm:cxn modelId="{7683A00F-D0B6-4881-8676-E8DB8AEFBEB5}" type="presOf" srcId="{D6015E15-1C33-4068-A4FB-23C433C1EBBE}" destId="{A0A4B16A-48EF-441E-ADB4-5807A669B186}" srcOrd="0" destOrd="5" presId="urn:microsoft.com/office/officeart/2005/8/layout/vList4"/>
    <dgm:cxn modelId="{F900C4CF-C250-42F4-B1B8-A056FE81151F}" type="presOf" srcId="{93B71A97-4398-41A1-8093-4A5602309E5C}" destId="{2D7F5F3A-6049-49B6-8F9B-5D4C216CE75D}" srcOrd="1" destOrd="0" presId="urn:microsoft.com/office/officeart/2005/8/layout/vList4"/>
    <dgm:cxn modelId="{AFC66EF7-AC8E-4C25-B55C-055D6654C902}" type="presOf" srcId="{5EA21C48-ABC9-4EA9-9F0F-F0AD5E85791A}" destId="{2D7F5F3A-6049-49B6-8F9B-5D4C216CE75D}" srcOrd="1" destOrd="1" presId="urn:microsoft.com/office/officeart/2005/8/layout/vList4"/>
    <dgm:cxn modelId="{D33CD9F9-8E62-460C-8DCC-7C028A82B440}" type="presOf" srcId="{825B4CAB-D44C-4DAF-A91C-4769F03CDBE5}" destId="{727AC160-0A7D-4394-958D-A1FDCFB8D7FA}" srcOrd="1" destOrd="3" presId="urn:microsoft.com/office/officeart/2005/8/layout/vList4"/>
    <dgm:cxn modelId="{747ACB00-EDB7-4FD4-B3B2-93E6D418E667}" type="presOf" srcId="{B27F1F25-56CD-4782-A3E8-E7E0A1F36D2F}" destId="{A0A4B16A-48EF-441E-ADB4-5807A669B186}" srcOrd="0" destOrd="1" presId="urn:microsoft.com/office/officeart/2005/8/layout/vList4"/>
    <dgm:cxn modelId="{552DE34D-EFA5-44B4-81A4-DCC7583BC828}" type="presOf" srcId="{ED2127B7-C899-4797-ACB4-3D29BAECA554}" destId="{727AC160-0A7D-4394-958D-A1FDCFB8D7FA}" srcOrd="1" destOrd="2" presId="urn:microsoft.com/office/officeart/2005/8/layout/vList4"/>
    <dgm:cxn modelId="{18D2C18F-5A90-46EF-AEAC-0D7F2A1FC5DC}" type="presOf" srcId="{4C899A28-3078-4D09-A309-217369ED06DA}" destId="{A0A4B16A-48EF-441E-ADB4-5807A669B186}" srcOrd="0" destOrd="3" presId="urn:microsoft.com/office/officeart/2005/8/layout/vList4"/>
    <dgm:cxn modelId="{7D9F23AA-98D0-4669-95A5-6187B4D32E6C}" type="presOf" srcId="{17AA5E6F-F7F8-43DC-9724-C6B8C75A5BF6}" destId="{A0A4B16A-48EF-441E-ADB4-5807A669B186}" srcOrd="0" destOrd="4" presId="urn:microsoft.com/office/officeart/2005/8/layout/vList4"/>
    <dgm:cxn modelId="{B2ED9EE8-082D-4EFF-82F5-6FC3706E8359}" type="presOf" srcId="{5EA21C48-ABC9-4EA9-9F0F-F0AD5E85791A}" destId="{9903DC44-FE4A-4A42-B47F-8FE690A93D6D}" srcOrd="0" destOrd="1" presId="urn:microsoft.com/office/officeart/2005/8/layout/vList4"/>
    <dgm:cxn modelId="{F7811988-3FE8-4CAC-A3CD-AE228F1B12A7}" srcId="{A6397520-C8C6-4C69-AD97-F78A23374F57}" destId="{C2E4E3A8-76C3-4E04-945A-A71CC1614B37}" srcOrd="0" destOrd="0" parTransId="{0CCF6453-3D10-4E12-8124-082CAADA7094}" sibTransId="{09A0F40D-7C30-45DF-AA6A-A92B382FC2A0}"/>
    <dgm:cxn modelId="{AA9276F9-4981-468E-881D-15B43B23EDE7}" srcId="{E08DCF38-848C-445A-89C5-C1FFB8FDBC9F}" destId="{B27F1F25-56CD-4782-A3E8-E7E0A1F36D2F}" srcOrd="0" destOrd="0" parTransId="{27F34F2E-EFE9-4167-AA80-300F3BCC7DE0}" sibTransId="{8D5B9D7E-AEF0-4D9B-9A77-BA9C3BE48BA3}"/>
    <dgm:cxn modelId="{BA62118E-5EEE-4317-B732-1217A23A11C9}" srcId="{A6397520-C8C6-4C69-AD97-F78A23374F57}" destId="{93B71A97-4398-41A1-8093-4A5602309E5C}" srcOrd="2" destOrd="0" parTransId="{5F93EE42-6DFC-4642-B93F-84417052B05F}" sibTransId="{03EEF70E-F5D9-4CD2-BB4E-AE16B368BD1D}"/>
    <dgm:cxn modelId="{E98C5619-8B35-4015-B660-1CC87F41FD8B}" type="presOf" srcId="{1AA2CFD8-CF6C-4EF8-86C8-01E0A10C918C}" destId="{9903DC44-FE4A-4A42-B47F-8FE690A93D6D}" srcOrd="0" destOrd="2" presId="urn:microsoft.com/office/officeart/2005/8/layout/vList4"/>
    <dgm:cxn modelId="{6FBBE915-87B0-40A2-917B-590ABDE8D120}" type="presOf" srcId="{34991278-B71A-4193-8099-0529515F0E26}" destId="{A0A4B16A-48EF-441E-ADB4-5807A669B186}" srcOrd="0" destOrd="2" presId="urn:microsoft.com/office/officeart/2005/8/layout/vList4"/>
    <dgm:cxn modelId="{773DBBCB-8F4B-458F-8590-135FDDD83B86}" srcId="{C2E4E3A8-76C3-4E04-945A-A71CC1614B37}" destId="{ED2127B7-C899-4797-ACB4-3D29BAECA554}" srcOrd="1" destOrd="0" parTransId="{5AE6D696-48A6-430F-A9B6-9510AC6864B4}" sibTransId="{7A269223-8B04-4F82-9A75-1F6135493695}"/>
    <dgm:cxn modelId="{C207FD61-3B1F-4A52-8DAE-7D7AE49F64E1}" type="presParOf" srcId="{F03E6E1B-CFB0-4110-B903-26D72684BFC9}" destId="{508146A4-2C50-46F5-ADD5-21DFE22E900D}" srcOrd="0" destOrd="0" presId="urn:microsoft.com/office/officeart/2005/8/layout/vList4"/>
    <dgm:cxn modelId="{0EA80857-B116-4320-98AD-536E3176C7ED}" type="presParOf" srcId="{508146A4-2C50-46F5-ADD5-21DFE22E900D}" destId="{EBB44437-1E6C-4DF8-9FF1-D6D6E1B123B7}" srcOrd="0" destOrd="0" presId="urn:microsoft.com/office/officeart/2005/8/layout/vList4"/>
    <dgm:cxn modelId="{C056B5FB-7B34-4FDC-9AC8-DC7DA51FF4A7}" type="presParOf" srcId="{508146A4-2C50-46F5-ADD5-21DFE22E900D}" destId="{E377826E-3E04-4BEB-8CA7-E00B18C4FD8A}" srcOrd="1" destOrd="0" presId="urn:microsoft.com/office/officeart/2005/8/layout/vList4"/>
    <dgm:cxn modelId="{C3E830DB-0C29-4046-85A9-1548DDBAFF4B}" type="presParOf" srcId="{508146A4-2C50-46F5-ADD5-21DFE22E900D}" destId="{727AC160-0A7D-4394-958D-A1FDCFB8D7FA}" srcOrd="2" destOrd="0" presId="urn:microsoft.com/office/officeart/2005/8/layout/vList4"/>
    <dgm:cxn modelId="{200E13FC-D583-4E5D-AD82-9E397F39BBA8}" type="presParOf" srcId="{F03E6E1B-CFB0-4110-B903-26D72684BFC9}" destId="{94B975E9-65D7-4D77-93DB-FC7D37F01B5B}" srcOrd="1" destOrd="0" presId="urn:microsoft.com/office/officeart/2005/8/layout/vList4"/>
    <dgm:cxn modelId="{990D8ED4-3085-4765-BA3B-901A82863557}" type="presParOf" srcId="{F03E6E1B-CFB0-4110-B903-26D72684BFC9}" destId="{23CA31C3-1B79-4FDB-9110-5BF7B9E56587}" srcOrd="2" destOrd="0" presId="urn:microsoft.com/office/officeart/2005/8/layout/vList4"/>
    <dgm:cxn modelId="{DC9E565A-0A40-44EB-BF47-4472DC6AD3C9}" type="presParOf" srcId="{23CA31C3-1B79-4FDB-9110-5BF7B9E56587}" destId="{A0A4B16A-48EF-441E-ADB4-5807A669B186}" srcOrd="0" destOrd="0" presId="urn:microsoft.com/office/officeart/2005/8/layout/vList4"/>
    <dgm:cxn modelId="{4228F5F4-968F-4441-B5B2-E729C52D7846}" type="presParOf" srcId="{23CA31C3-1B79-4FDB-9110-5BF7B9E56587}" destId="{2E0F5AC8-8E57-4464-969E-E8E9BCE4F8A8}" srcOrd="1" destOrd="0" presId="urn:microsoft.com/office/officeart/2005/8/layout/vList4"/>
    <dgm:cxn modelId="{BE5B6898-CD5B-4599-9A22-6EE43FDDA747}" type="presParOf" srcId="{23CA31C3-1B79-4FDB-9110-5BF7B9E56587}" destId="{71A3490B-A1E0-415A-B21B-CADCC736496C}" srcOrd="2" destOrd="0" presId="urn:microsoft.com/office/officeart/2005/8/layout/vList4"/>
    <dgm:cxn modelId="{36E8534E-0110-40A3-A436-1C83E1C902D8}" type="presParOf" srcId="{F03E6E1B-CFB0-4110-B903-26D72684BFC9}" destId="{EA723ABA-574B-4326-A975-B4C61DCFF73A}" srcOrd="3" destOrd="0" presId="urn:microsoft.com/office/officeart/2005/8/layout/vList4"/>
    <dgm:cxn modelId="{1DBD9345-7F70-4A46-BDA7-6D586E47F7FC}" type="presParOf" srcId="{F03E6E1B-CFB0-4110-B903-26D72684BFC9}" destId="{00161E0A-C4AF-49C4-9374-3ECE68909070}" srcOrd="4" destOrd="0" presId="urn:microsoft.com/office/officeart/2005/8/layout/vList4"/>
    <dgm:cxn modelId="{2DB1E9BD-969C-41CA-AD47-69C21148BCAA}" type="presParOf" srcId="{00161E0A-C4AF-49C4-9374-3ECE68909070}" destId="{9903DC44-FE4A-4A42-B47F-8FE690A93D6D}" srcOrd="0" destOrd="0" presId="urn:microsoft.com/office/officeart/2005/8/layout/vList4"/>
    <dgm:cxn modelId="{CC45828B-CB54-4955-BDB0-FE49F560A7FA}" type="presParOf" srcId="{00161E0A-C4AF-49C4-9374-3ECE68909070}" destId="{5A51E356-FBB0-4415-A451-67231A40E990}" srcOrd="1" destOrd="0" presId="urn:microsoft.com/office/officeart/2005/8/layout/vList4"/>
    <dgm:cxn modelId="{0677CFB7-3F8C-49C5-A220-B88965DD0C9F}" type="presParOf" srcId="{00161E0A-C4AF-49C4-9374-3ECE68909070}" destId="{2D7F5F3A-6049-49B6-8F9B-5D4C216CE75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C6428E-6E22-47A2-B708-F59D314B1555}">
      <dsp:nvSpPr>
        <dsp:cNvPr id="0" name=""/>
        <dsp:cNvSpPr/>
      </dsp:nvSpPr>
      <dsp:spPr>
        <a:xfrm>
          <a:off x="0" y="0"/>
          <a:ext cx="4291011" cy="11026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Налоговые поступления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прибыль, доходы 319,7 млн.руб.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Налоги на совокупный доход 110,2 млн.руб.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Государственная пошлина 6,1 млн.руб.</a:t>
          </a:r>
          <a:endParaRPr lang="ru-RU" sz="1200" kern="1200" dirty="0"/>
        </a:p>
      </dsp:txBody>
      <dsp:txXfrm>
        <a:off x="968464" y="0"/>
        <a:ext cx="3322547" cy="1102622"/>
      </dsp:txXfrm>
    </dsp:sp>
    <dsp:sp modelId="{07DBFDB4-7DDE-403F-B1B1-01C60B22469B}">
      <dsp:nvSpPr>
        <dsp:cNvPr id="0" name=""/>
        <dsp:cNvSpPr/>
      </dsp:nvSpPr>
      <dsp:spPr>
        <a:xfrm>
          <a:off x="110262" y="110262"/>
          <a:ext cx="858202" cy="8820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6A627B-38C6-4E36-9968-E8BE388138ED}">
      <dsp:nvSpPr>
        <dsp:cNvPr id="0" name=""/>
        <dsp:cNvSpPr/>
      </dsp:nvSpPr>
      <dsp:spPr>
        <a:xfrm>
          <a:off x="0" y="1212884"/>
          <a:ext cx="4291011" cy="11026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Неналоговые доходы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Доходы от использования имущества 275,3 млн.руб.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Прочие доходы  135,1 млн.руб.</a:t>
          </a:r>
          <a:endParaRPr lang="ru-RU" sz="1200" kern="1200" dirty="0"/>
        </a:p>
      </dsp:txBody>
      <dsp:txXfrm>
        <a:off x="968464" y="1212884"/>
        <a:ext cx="3322547" cy="1102622"/>
      </dsp:txXfrm>
    </dsp:sp>
    <dsp:sp modelId="{961F245C-C7F2-46BC-ABEC-34ADB7593C22}">
      <dsp:nvSpPr>
        <dsp:cNvPr id="0" name=""/>
        <dsp:cNvSpPr/>
      </dsp:nvSpPr>
      <dsp:spPr>
        <a:xfrm>
          <a:off x="110262" y="1323146"/>
          <a:ext cx="858202" cy="8820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7EEB-9B2D-4930-8AB2-631E8E45D1DB}">
      <dsp:nvSpPr>
        <dsp:cNvPr id="0" name=""/>
        <dsp:cNvSpPr/>
      </dsp:nvSpPr>
      <dsp:spPr>
        <a:xfrm>
          <a:off x="0" y="2376261"/>
          <a:ext cx="4291011" cy="11026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поступления</a:t>
          </a:r>
          <a:endParaRPr lang="ru-RU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Поступления от бюджетов других уровней 1286,1 млн.руб.</a:t>
          </a:r>
          <a:endParaRPr lang="ru-RU" sz="1200" kern="1200" dirty="0"/>
        </a:p>
      </dsp:txBody>
      <dsp:txXfrm>
        <a:off x="968464" y="2376261"/>
        <a:ext cx="3322547" cy="1102622"/>
      </dsp:txXfrm>
    </dsp:sp>
    <dsp:sp modelId="{4860A1FE-C218-4341-8A26-FC6A67AA7FA7}">
      <dsp:nvSpPr>
        <dsp:cNvPr id="0" name=""/>
        <dsp:cNvSpPr/>
      </dsp:nvSpPr>
      <dsp:spPr>
        <a:xfrm>
          <a:off x="110262" y="2536031"/>
          <a:ext cx="858202" cy="88209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B44437-1E6C-4DF8-9FF1-D6D6E1B123B7}">
      <dsp:nvSpPr>
        <dsp:cNvPr id="0" name=""/>
        <dsp:cNvSpPr/>
      </dsp:nvSpPr>
      <dsp:spPr>
        <a:xfrm>
          <a:off x="0" y="0"/>
          <a:ext cx="3825751" cy="1234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Социальная сфера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Образование 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1471,0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Социальная политика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182,5млн.руб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Культура и СМИ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62,1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Физическая культура и спорт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1,7 </a:t>
          </a:r>
          <a:r>
            <a:rPr lang="ru-RU" sz="1100" kern="12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8627" y="0"/>
        <a:ext cx="2937123" cy="1234777"/>
      </dsp:txXfrm>
    </dsp:sp>
    <dsp:sp modelId="{E377826E-3E04-4BEB-8CA7-E00B18C4FD8A}">
      <dsp:nvSpPr>
        <dsp:cNvPr id="0" name=""/>
        <dsp:cNvSpPr/>
      </dsp:nvSpPr>
      <dsp:spPr>
        <a:xfrm>
          <a:off x="123477" y="123477"/>
          <a:ext cx="765150" cy="987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A4B16A-48EF-441E-ADB4-5807A669B186}">
      <dsp:nvSpPr>
        <dsp:cNvPr id="0" name=""/>
        <dsp:cNvSpPr/>
      </dsp:nvSpPr>
      <dsp:spPr>
        <a:xfrm>
          <a:off x="0" y="1358255"/>
          <a:ext cx="3825751" cy="1234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Прочие расходы </a:t>
          </a:r>
          <a:endParaRPr lang="ru-RU" sz="1050" b="1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Общегосударственные расходы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209,9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млн. руб.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Национальная экономика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41,9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Жилищно-коммунальное хозяйство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37,4млн.руб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Национальная безопасность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39,2млн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 руб.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Охрана окружающей среды 0,6 млн.руб.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8627" y="1358255"/>
        <a:ext cx="2937123" cy="1234777"/>
      </dsp:txXfrm>
    </dsp:sp>
    <dsp:sp modelId="{2E0F5AC8-8E57-4464-969E-E8E9BCE4F8A8}">
      <dsp:nvSpPr>
        <dsp:cNvPr id="0" name=""/>
        <dsp:cNvSpPr/>
      </dsp:nvSpPr>
      <dsp:spPr>
        <a:xfrm>
          <a:off x="72006" y="1440165"/>
          <a:ext cx="765150" cy="987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3DC44-FE4A-4A42-B47F-8FE690A93D6D}">
      <dsp:nvSpPr>
        <dsp:cNvPr id="0" name=""/>
        <dsp:cNvSpPr/>
      </dsp:nvSpPr>
      <dsp:spPr>
        <a:xfrm>
          <a:off x="0" y="2716510"/>
          <a:ext cx="3825751" cy="1234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Перечисления поселениям </a:t>
          </a: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111,5млн.руб</a:t>
          </a:r>
          <a:r>
            <a:rPr lang="ru-RU" sz="1050" b="1" kern="1200" dirty="0" smtClean="0">
              <a:latin typeface="Times New Roman" pitchFamily="18" charset="0"/>
              <a:cs typeface="Times New Roman" pitchFamily="18" charset="0"/>
            </a:rPr>
            <a:t>.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Дотация на выравнивание бюджетной обеспеченности поселений –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40,1млн.руб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Обеспечение сбалансированности бюджетов-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28,9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На проведение непредвиденных аварийно-восстановительных мероприятий 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42,5 </a:t>
          </a:r>
          <a:r>
            <a:rPr lang="ru-RU" sz="1050" kern="1200" dirty="0" smtClean="0">
              <a:latin typeface="Times New Roman" pitchFamily="18" charset="0"/>
              <a:cs typeface="Times New Roman" pitchFamily="18" charset="0"/>
            </a:rPr>
            <a:t>млн.руб.</a:t>
          </a:r>
          <a:endParaRPr lang="ru-RU" sz="10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8627" y="2716510"/>
        <a:ext cx="2937123" cy="1234777"/>
      </dsp:txXfrm>
    </dsp:sp>
    <dsp:sp modelId="{5A51E356-FBB0-4415-A451-67231A40E990}">
      <dsp:nvSpPr>
        <dsp:cNvPr id="0" name=""/>
        <dsp:cNvSpPr/>
      </dsp:nvSpPr>
      <dsp:spPr>
        <a:xfrm>
          <a:off x="123477" y="2839988"/>
          <a:ext cx="765150" cy="98782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F62D4-33F5-4B90-8A63-815537B80FD9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05BD9-AA17-489E-9408-62569C6B1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05BD9-AA17-489E-9408-62569C6B19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05BD9-AA17-489E-9408-62569C6B197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37032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Исполнение бюджета муниципального образования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Киришский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муниципальный район за 2018 год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_mo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1195" y="4365104"/>
            <a:ext cx="3334140" cy="2232248"/>
          </a:xfrm>
          <a:prstGeom prst="rect">
            <a:avLst/>
          </a:prstGeom>
        </p:spPr>
      </p:pic>
      <p:pic>
        <p:nvPicPr>
          <p:cNvPr id="4" name="Рисунок 3" descr="_p9175816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8761" y="4437111"/>
            <a:ext cx="3234069" cy="2160241"/>
          </a:xfrm>
          <a:prstGeom prst="rect">
            <a:avLst/>
          </a:prstGeom>
        </p:spPr>
      </p:pic>
      <p:pic>
        <p:nvPicPr>
          <p:cNvPr id="5" name="Рисунок 4" descr="_fot-4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1640883"/>
            <a:ext cx="6480720" cy="22080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96064" cy="136815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Основные  характеристики  исполнения бюджета  муниципального  образования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Киришский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муниципальный  район  за 2018 год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 итогам 2018 года доходная часть бюджета муниципального образования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Киришский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муниципальный район Ленинградской области составила – 2 132,5 млн. руб. или 100,3 % от годового плана, расходная часть бюджета района за 2018 год исполнена в размере 2 157,7 млн. рублей, что на 122,3 млн. руб. больше чем за предыдущий год. Плановые  бюджетные назначения исполнены на 99,4%. Бюджет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Киришского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муниципального района за отчетный год исполнен с дефицитом   в размере 25,2млн.рублей.  ( бюджет за 2017 год исполнен с дефицитом  в размере 21,0 млн.руб.).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примечание: </a:t>
            </a:r>
            <a:r>
              <a:rPr lang="ru-RU" sz="1200" dirty="0" smtClean="0"/>
              <a:t>дефицит бюджета - превышение расходов бюджета над его доходами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/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47664" y="2996952"/>
          <a:ext cx="5904000" cy="316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Отдельные показатели исполнения бюджета муниципального образования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Киришский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муниципальный район за 2018 год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115212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по налоговым поступлениям выполнен на 102,1 % от годового плана, фактически исполнение составило 436,13 млн. руб. </a:t>
            </a:r>
          </a:p>
          <a:p>
            <a:pPr algn="just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  по неналоговым поступлениям выполнен на 101,1 % от годового плана или 410,3 млн. руб. </a:t>
            </a:r>
          </a:p>
          <a:p>
            <a:pPr algn="just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По сравнению с 2017 годом поступление налоговых доходов за 2018 год выросло на 2,8 %, поступление неналоговых   доходов на 23,4 %.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4009" y="1052736"/>
            <a:ext cx="4042792" cy="1224136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Наибольший удельный вес в структуре расходов бюджета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Киришского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году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занимают расходы на социальную сферу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79,6%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(из них: образование –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68,2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  , социальная политика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-8,5%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культура –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2,5%,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 –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0,4%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  национальная экономика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 и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коммунальное хозяйство всего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1,7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%. Данная тенденция сохраняется на территории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Киришского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в течении ряда лет (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 социальные расходы  составляли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82,6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%, расходной части бюджета).</a:t>
            </a:r>
          </a:p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280988" y="2348880"/>
          <a:ext cx="429101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788024" y="2492896"/>
          <a:ext cx="3825751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Исполнение за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 в разрезе  муниципальных программ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 в тыс. руб.)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196975"/>
          <a:ext cx="8229600" cy="502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4920"/>
                <a:gridCol w="1152128"/>
                <a:gridCol w="1224136"/>
                <a:gridCol w="658416"/>
              </a:tblGrid>
              <a:tr h="431825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Предусмотрено на  </a:t>
                      </a:r>
                      <a:r>
                        <a:rPr lang="ru-RU" sz="1200" b="0" i="0" u="none" strike="noStrike" dirty="0" smtClean="0">
                          <a:latin typeface="Times New Roman"/>
                        </a:rPr>
                        <a:t>2018  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год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Исполнено за </a:t>
                      </a:r>
                      <a:r>
                        <a:rPr lang="ru-RU" sz="1200" b="0" i="0" u="none" strike="noStrike" dirty="0" smtClean="0">
                          <a:latin typeface="Times New Roman"/>
                        </a:rPr>
                        <a:t>2018 </a:t>
                      </a:r>
                      <a:r>
                        <a:rPr lang="ru-RU" sz="1200" b="0" i="0" u="none" strike="noStrike" dirty="0" smtClean="0">
                          <a:latin typeface="Times New Roman"/>
                        </a:rPr>
                        <a:t>год 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Times New Roman"/>
                        </a:rPr>
                        <a:t>% исполнения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Развитие физической культуры и спорта в муниципальном образовании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1 139,76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1 139,76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Times New Roman"/>
                        </a:rPr>
                        <a:t>100.0</a:t>
                      </a: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Управление муниципальными финансами и муниципальным долгом муниципального образования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113 207,83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112 759,61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99,6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Безопасность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Киришского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муниципального района"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40 046,59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39 946,45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Стимулирование экономической активности муниципального образования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26 652,80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24 618,93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92,4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Устойчивое общественное развитие в муниципальном образовании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48 015,68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47 575,50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Социальная поддержка отдельных категорий граждан в муниципальном образовании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72 953,29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72 804,19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 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Современное образование в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Киришском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районе"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1 551 696,98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1 544 257,14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Развитие автомобильных дорог муниципального образования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1 032,51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1 032,51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Развитие культуры в муниципальном образовании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Киришский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муниципальный район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54 684,39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54 031,15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98,8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Обеспечение устойчивого функционирования и развития коммунальной и инженерной инфраструктуры и повышение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энергоэффективности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в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Киришском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районе"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167,32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140,80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84,2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"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Развитие сельского хозяйства в </a:t>
                      </a:r>
                      <a:r>
                        <a:rPr lang="ru-RU" sz="1200" b="0" i="0" u="none" strike="noStrike" dirty="0" err="1">
                          <a:latin typeface="Times New Roman"/>
                        </a:rPr>
                        <a:t>Киришском</a:t>
                      </a:r>
                      <a:r>
                        <a:rPr lang="ru-RU" sz="1200" b="0" i="0" u="none" strike="noStrike" dirty="0">
                          <a:latin typeface="Times New Roman"/>
                        </a:rPr>
                        <a:t> муниципальном районе Ленинградской области"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10 850,64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10 819,34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Times New Roman"/>
                        </a:rPr>
                        <a:t>99,7</a:t>
                      </a:r>
                      <a:endParaRPr lang="ru-RU" sz="120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Исполнение адресной инвестиционной программы  муниципального образования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Киришский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муниципальный район на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988840"/>
            <a:ext cx="8299648" cy="23762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Адресной инвестиционной программой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года  предусмотрены расходы инвестиционного характера в размере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24,3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млн.руб. За отчетный период  инвестиционные расходы исполнены на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100%.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За 2018 год  приобретено 20 квартир в целях обеспечения жилыми помещениями детей-сирот и детей, оставшихся без попечения родителей, а также детей, находящихся под опекой (попечительством), не имеющих закрепленного жилого помещения.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2081</TotalTime>
  <Words>699</Words>
  <Application>Microsoft Office PowerPoint</Application>
  <PresentationFormat>Экран (4:3)</PresentationFormat>
  <Paragraphs>90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Исполнение бюджета муниципального образования Киришский муниципальный район за 2018 год</vt:lpstr>
      <vt:lpstr>Основные  характеристики  исполнения бюджета  муниципального  образования Киришский  муниципальный  район  за 2018 год</vt:lpstr>
      <vt:lpstr>Отдельные показатели исполнения бюджета муниципального образования Киришский муниципальный район за 2018 год</vt:lpstr>
      <vt:lpstr>Исполнение за 2018 год в разрезе  муниципальных программ  ( в тыс. руб.)</vt:lpstr>
      <vt:lpstr>Исполнение адресной инвестиционной программы  муниципального образования Киришский муниципальный район на 2018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бюджета муниципального образования Киришский муниципальный район за 2017 год</dc:title>
  <dc:creator>Марина Зарецкая</dc:creator>
  <cp:lastModifiedBy>Марина Зарецкая</cp:lastModifiedBy>
  <cp:revision>217</cp:revision>
  <dcterms:created xsi:type="dcterms:W3CDTF">2018-03-20T05:36:23Z</dcterms:created>
  <dcterms:modified xsi:type="dcterms:W3CDTF">2019-07-23T11:12:32Z</dcterms:modified>
</cp:coreProperties>
</file>